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363" r:id="rId3"/>
    <p:sldId id="354" r:id="rId4"/>
    <p:sldId id="355" r:id="rId5"/>
    <p:sldId id="362" r:id="rId6"/>
    <p:sldId id="366" r:id="rId7"/>
    <p:sldId id="365" r:id="rId8"/>
    <p:sldId id="367" r:id="rId9"/>
    <p:sldId id="368" r:id="rId10"/>
    <p:sldId id="369" r:id="rId11"/>
    <p:sldId id="370" r:id="rId12"/>
    <p:sldId id="371" r:id="rId13"/>
    <p:sldId id="372" r:id="rId14"/>
    <p:sldId id="373" r:id="rId15"/>
    <p:sldId id="374" r:id="rId16"/>
    <p:sldId id="375" r:id="rId17"/>
    <p:sldId id="376" r:id="rId18"/>
    <p:sldId id="377" r:id="rId19"/>
    <p:sldId id="378" r:id="rId20"/>
    <p:sldId id="379" r:id="rId21"/>
    <p:sldId id="393" r:id="rId22"/>
    <p:sldId id="382" r:id="rId23"/>
    <p:sldId id="383" r:id="rId24"/>
    <p:sldId id="384" r:id="rId25"/>
    <p:sldId id="385" r:id="rId26"/>
    <p:sldId id="386" r:id="rId27"/>
    <p:sldId id="388" r:id="rId2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94" autoAdjust="0"/>
    <p:restoredTop sz="94660"/>
  </p:normalViewPr>
  <p:slideViewPr>
    <p:cSldViewPr>
      <p:cViewPr varScale="1">
        <p:scale>
          <a:sx n="86" d="100"/>
          <a:sy n="86" d="100"/>
        </p:scale>
        <p:origin x="-9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0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6B73D3-4D8D-4D4B-9D96-000EF0E12309}" type="datetimeFigureOut">
              <a:rPr lang="tr-TR" smtClean="0"/>
              <a:pPr/>
              <a:t>02.11.2020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6333A1-B6B2-489D-B1BA-EB4EAE7D054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43550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2BDB-C65C-4431-A419-C26407BDBABE}" type="datetimeFigureOut">
              <a:rPr lang="tr-TR" smtClean="0"/>
              <a:pPr/>
              <a:t>02.11.2020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15249-226F-49B8-8489-F039593631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2BDB-C65C-4431-A419-C26407BDBABE}" type="datetimeFigureOut">
              <a:rPr lang="tr-TR" smtClean="0"/>
              <a:pPr/>
              <a:t>02.11.2020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15249-226F-49B8-8489-F039593631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2BDB-C65C-4431-A419-C26407BDBABE}" type="datetimeFigureOut">
              <a:rPr lang="tr-TR" smtClean="0"/>
              <a:pPr/>
              <a:t>02.11.2020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15249-226F-49B8-8489-F039593631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2BDB-C65C-4431-A419-C26407BDBABE}" type="datetimeFigureOut">
              <a:rPr lang="tr-TR" smtClean="0"/>
              <a:pPr/>
              <a:t>02.11.2020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15249-226F-49B8-8489-F039593631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2BDB-C65C-4431-A419-C26407BDBABE}" type="datetimeFigureOut">
              <a:rPr lang="tr-TR" smtClean="0"/>
              <a:pPr/>
              <a:t>02.11.2020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15249-226F-49B8-8489-F039593631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2BDB-C65C-4431-A419-C26407BDBABE}" type="datetimeFigureOut">
              <a:rPr lang="tr-TR" smtClean="0"/>
              <a:pPr/>
              <a:t>02.11.2020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15249-226F-49B8-8489-F039593631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2BDB-C65C-4431-A419-C26407BDBABE}" type="datetimeFigureOut">
              <a:rPr lang="tr-TR" smtClean="0"/>
              <a:pPr/>
              <a:t>02.11.2020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15249-226F-49B8-8489-F039593631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2BDB-C65C-4431-A419-C26407BDBABE}" type="datetimeFigureOut">
              <a:rPr lang="tr-TR" smtClean="0"/>
              <a:pPr/>
              <a:t>02.11.2020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15249-226F-49B8-8489-F039593631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2BDB-C65C-4431-A419-C26407BDBABE}" type="datetimeFigureOut">
              <a:rPr lang="tr-TR" smtClean="0"/>
              <a:pPr/>
              <a:t>02.11.2020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15249-226F-49B8-8489-F039593631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2BDB-C65C-4431-A419-C26407BDBABE}" type="datetimeFigureOut">
              <a:rPr lang="tr-TR" smtClean="0"/>
              <a:pPr/>
              <a:t>02.11.2020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15249-226F-49B8-8489-F039593631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2BDB-C65C-4431-A419-C26407BDBABE}" type="datetimeFigureOut">
              <a:rPr lang="tr-TR" smtClean="0"/>
              <a:pPr/>
              <a:t>02.11.2020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15249-226F-49B8-8489-F039593631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02BDB-C65C-4431-A419-C26407BDBABE}" type="datetimeFigureOut">
              <a:rPr lang="tr-TR" smtClean="0"/>
              <a:pPr/>
              <a:t>02.11.2020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15249-226F-49B8-8489-F03959363191}" type="slidenum">
              <a:rPr lang="tr-TR" smtClean="0"/>
              <a:pPr/>
              <a:t>‹#›</a:t>
            </a:fld>
            <a:endParaRPr lang="tr-TR"/>
          </a:p>
        </p:txBody>
      </p:sp>
      <p:pic>
        <p:nvPicPr>
          <p:cNvPr id="7" name="6 Resim" descr="uk_sablon_3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467544" y="1556792"/>
            <a:ext cx="8280921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r-TR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2020</a:t>
            </a:r>
          </a:p>
          <a:p>
            <a:pPr algn="ctr"/>
            <a:r>
              <a:rPr lang="tr-TR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LGS BİLGİLENDİRME</a:t>
            </a:r>
          </a:p>
          <a:p>
            <a:pPr algn="ctr"/>
            <a:r>
              <a:rPr lang="tr-TR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br>
              <a:rPr lang="tr-TR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tr-T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13311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28646668"/>
              </p:ext>
            </p:extLst>
          </p:nvPr>
        </p:nvGraphicFramePr>
        <p:xfrm>
          <a:off x="1259632" y="908720"/>
          <a:ext cx="6480720" cy="3888430"/>
        </p:xfrm>
        <a:graphic>
          <a:graphicData uri="http://schemas.openxmlformats.org/drawingml/2006/table">
            <a:tbl>
              <a:tblPr/>
              <a:tblGrid>
                <a:gridCol w="44644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162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852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İKİNCİ BÖLÜM SAYISAL ALAN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290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ALT TESTLER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SORU SAYISI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8407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MATEMATİK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0655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FEN BİLİMLERİ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41780">
                <a:tc>
                  <a:txBody>
                    <a:bodyPr/>
                    <a:lstStyle/>
                    <a:p>
                      <a:pPr algn="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TOPLAM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3616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3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80 DAKİKA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115616" y="908720"/>
          <a:ext cx="7344816" cy="3960439"/>
        </p:xfrm>
        <a:graphic>
          <a:graphicData uri="http://schemas.openxmlformats.org/drawingml/2006/table">
            <a:tbl>
              <a:tblPr/>
              <a:tblGrid>
                <a:gridCol w="48700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747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74438"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Alt Testler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Ağırlık Katsayıları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7083">
                <a:tc>
                  <a:txBody>
                    <a:bodyPr/>
                    <a:lstStyle/>
                    <a:p>
                      <a:pPr algn="l" fontAlgn="ctr"/>
                      <a:r>
                        <a:rPr lang="tr-TR" sz="1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TÜRKÇE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32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7083">
                <a:tc>
                  <a:txBody>
                    <a:bodyPr/>
                    <a:lstStyle/>
                    <a:p>
                      <a:pPr algn="l" fontAlgn="ctr"/>
                      <a:r>
                        <a:rPr lang="tr-TR" sz="1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MATEMATİK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32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186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FEN BİLİMLERİ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32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6656">
                <a:tc>
                  <a:txBody>
                    <a:bodyPr/>
                    <a:lstStyle/>
                    <a:p>
                      <a:pPr algn="l" fontAlgn="ctr"/>
                      <a:r>
                        <a:rPr lang="tr-TR" sz="1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T.C. İNKILAP TARİHİ VE ATATÜRKÇÜLÜK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32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91441">
                <a:tc>
                  <a:txBody>
                    <a:bodyPr/>
                    <a:lstStyle/>
                    <a:p>
                      <a:pPr algn="l" fontAlgn="ctr"/>
                      <a:r>
                        <a:rPr lang="tr-TR" sz="1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DİN KÜLTÜRÜ VE AHLAK BİLGİSİ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32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6186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YABANCI DİL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3200" b="1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tr-TR" sz="4000" b="1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tr-TR" sz="4000" b="1" dirty="0">
                <a:solidFill>
                  <a:srgbClr val="FF0000"/>
                </a:solidFill>
              </a:rPr>
              <a:t>SINAV SÜRESİ TOPLAM  155 DK.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4824536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dirty="0"/>
              <a:t>ÖĞRENCİLER SAAT 9.00 DA SINAV SALONUNA ALINACAK</a:t>
            </a:r>
          </a:p>
          <a:p>
            <a:pPr>
              <a:buFont typeface="Wingdings" pitchFamily="2" charset="2"/>
              <a:buChar char="Ø"/>
            </a:pPr>
            <a:r>
              <a:rPr lang="tr-TR" dirty="0"/>
              <a:t>SINAV 9.30’DA BAŞLAYACAK.</a:t>
            </a:r>
          </a:p>
          <a:p>
            <a:pPr>
              <a:buFont typeface="Wingdings" pitchFamily="2" charset="2"/>
              <a:buChar char="Ø"/>
            </a:pPr>
            <a:r>
              <a:rPr lang="tr-TR" dirty="0"/>
              <a:t>SÖZEL ALAN 09.30-10.45 ARASI</a:t>
            </a:r>
          </a:p>
          <a:p>
            <a:pPr>
              <a:buFont typeface="Wingdings" pitchFamily="2" charset="2"/>
              <a:buChar char="Ø"/>
            </a:pPr>
            <a:r>
              <a:rPr lang="tr-TR" dirty="0"/>
              <a:t>45 DK ARA</a:t>
            </a:r>
          </a:p>
          <a:p>
            <a:pPr>
              <a:buFont typeface="Wingdings" pitchFamily="2" charset="2"/>
              <a:buChar char="Ø"/>
            </a:pPr>
            <a:r>
              <a:rPr lang="tr-TR" dirty="0"/>
              <a:t>SAYISAL ALAN 11.30-12.50 ARASI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2200" u="sng" dirty="0"/>
              <a:t>Not: </a:t>
            </a:r>
            <a:r>
              <a:rPr lang="tr-TR" sz="2200" dirty="0"/>
              <a:t>Öğrenciler kendi okul adreslerine yakın bir devlet okulunda sınava girecek.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089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MERKEZİ SINAV PUANI HESAPLAMA</a:t>
            </a:r>
          </a:p>
        </p:txBody>
      </p:sp>
      <p:pic>
        <p:nvPicPr>
          <p:cNvPr id="4" name="Picture 4" descr="Kırmızı ve yeşil soru ve ünlem işareti vektör grafikler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2427336"/>
            <a:ext cx="2857500" cy="2009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4464496"/>
          </a:xfrm>
          <a:effectLst>
            <a:outerShdw blurRad="40000" dist="20000" dir="5400000" rotWithShape="0">
              <a:srgbClr val="000000">
                <a:alpha val="38000"/>
              </a:srgbClr>
            </a:outerShdw>
            <a:softEdge rad="1270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endParaRPr lang="tr-TR" b="1" dirty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tr-TR" b="1" dirty="0">
                <a:solidFill>
                  <a:srgbClr val="C00000"/>
                </a:solidFill>
              </a:rPr>
              <a:t>Xİ		SINAV DERSLERİNDEN HER BİRİ</a:t>
            </a:r>
          </a:p>
          <a:p>
            <a:pPr>
              <a:buFont typeface="Wingdings" pitchFamily="2" charset="2"/>
              <a:buChar char="q"/>
            </a:pPr>
            <a:r>
              <a:rPr lang="tr-TR" b="1" dirty="0">
                <a:solidFill>
                  <a:srgbClr val="0070C0"/>
                </a:solidFill>
              </a:rPr>
              <a:t>HPXİ	DERSİN HAM PUANI</a:t>
            </a:r>
          </a:p>
          <a:p>
            <a:pPr>
              <a:buFont typeface="Wingdings" pitchFamily="2" charset="2"/>
              <a:buChar char="q"/>
            </a:pPr>
            <a:r>
              <a:rPr lang="tr-TR" b="1" dirty="0">
                <a:solidFill>
                  <a:srgbClr val="00B050"/>
                </a:solidFill>
              </a:rPr>
              <a:t>ORTXİ	DERSİN HAM PUAN ORTALAMASI</a:t>
            </a:r>
          </a:p>
          <a:p>
            <a:pPr>
              <a:buFont typeface="Wingdings" pitchFamily="2" charset="2"/>
              <a:buChar char="q"/>
            </a:pPr>
            <a:r>
              <a:rPr lang="tr-TR" b="1" dirty="0">
                <a:solidFill>
                  <a:srgbClr val="FF0000"/>
                </a:solidFill>
              </a:rPr>
              <a:t>SPXİ	DERSİN STANDART PUANI</a:t>
            </a:r>
          </a:p>
          <a:p>
            <a:pPr>
              <a:buFont typeface="Wingdings" pitchFamily="2" charset="2"/>
              <a:buChar char="q"/>
            </a:pPr>
            <a:r>
              <a:rPr lang="tr-TR" b="1" dirty="0">
                <a:solidFill>
                  <a:srgbClr val="00B0F0"/>
                </a:solidFill>
              </a:rPr>
              <a:t>SSXİ	DERSİN STANDART SAPMASI</a:t>
            </a:r>
          </a:p>
          <a:p>
            <a:pPr>
              <a:buFont typeface="Wingdings" pitchFamily="2" charset="2"/>
              <a:buChar char="q"/>
            </a:pPr>
            <a:r>
              <a:rPr lang="tr-TR" b="1" dirty="0">
                <a:solidFill>
                  <a:srgbClr val="FFC000"/>
                </a:solidFill>
              </a:rPr>
              <a:t>ASPXİ	DERSİN AĞIRLIKLI STANDART SAPMA</a:t>
            </a:r>
          </a:p>
          <a:p>
            <a:pPr>
              <a:buFont typeface="Wingdings" pitchFamily="2" charset="2"/>
              <a:buChar char="q"/>
            </a:pPr>
            <a:r>
              <a:rPr lang="tr-TR" b="1" dirty="0">
                <a:solidFill>
                  <a:srgbClr val="7030A0"/>
                </a:solidFill>
              </a:rPr>
              <a:t>AKXİ	DERSİN KATSAYISI</a:t>
            </a:r>
          </a:p>
          <a:p>
            <a:pPr>
              <a:buFont typeface="Wingdings" pitchFamily="2" charset="2"/>
              <a:buChar char="q"/>
            </a:pPr>
            <a:r>
              <a:rPr lang="tr-TR" b="1" dirty="0">
                <a:solidFill>
                  <a:schemeClr val="accent6">
                    <a:lumMod val="75000"/>
                  </a:schemeClr>
                </a:solidFill>
              </a:rPr>
              <a:t>TASP	TOPLAM AĞIRLIKLI STANDART PUAN</a:t>
            </a:r>
          </a:p>
          <a:p>
            <a:pPr>
              <a:buFont typeface="Wingdings" pitchFamily="2" charset="2"/>
              <a:buChar char="q"/>
            </a:pPr>
            <a:r>
              <a:rPr lang="tr-TR" b="1" dirty="0">
                <a:solidFill>
                  <a:srgbClr val="FF0000"/>
                </a:solidFill>
              </a:rPr>
              <a:t>MSP	MERKEZİ SINAV PUANI</a:t>
            </a:r>
            <a:r>
              <a:rPr lang="tr-TR" b="1" dirty="0"/>
              <a:t>		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 DERSİN NETİ</a:t>
            </a:r>
            <a:br>
              <a:rPr lang="tr-T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15616" y="2104256"/>
            <a:ext cx="6624736" cy="18288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tr-TR" dirty="0"/>
              <a:t>					   Xİ YANLIŞ</a:t>
            </a:r>
          </a:p>
          <a:p>
            <a:pPr>
              <a:buNone/>
            </a:pPr>
            <a:r>
              <a:rPr lang="tr-TR" dirty="0"/>
              <a:t>HPXİ   =	Xİ DOĞRU- -------------------</a:t>
            </a:r>
          </a:p>
          <a:p>
            <a:pPr>
              <a:buNone/>
            </a:pPr>
            <a:r>
              <a:rPr lang="tr-TR" dirty="0"/>
              <a:t>					          3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620688"/>
            <a:ext cx="8229600" cy="11430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 DERSİN STANDART PUANI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75656" y="2204864"/>
            <a:ext cx="5832648" cy="18722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tr-TR" b="1" dirty="0"/>
              <a:t>			     ORTXİ	</a:t>
            </a:r>
          </a:p>
          <a:p>
            <a:pPr>
              <a:buNone/>
            </a:pPr>
            <a:r>
              <a:rPr lang="tr-TR" b="1" dirty="0"/>
              <a:t>SPXİ	= (Xİ-  ---------------) X 10 + 50</a:t>
            </a:r>
          </a:p>
          <a:p>
            <a:pPr>
              <a:buNone/>
            </a:pPr>
            <a:r>
              <a:rPr lang="tr-TR" b="1" dirty="0"/>
              <a:t>			      SSXİ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 DERSİN AĞIRLIKLI STANDART PUANI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59632" y="2636912"/>
            <a:ext cx="6408712" cy="864096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tr-TR" sz="3600" b="1" dirty="0"/>
              <a:t>      ASPXİ    =      AKXİ    X    SPXİ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1133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TOPLAM AĞIRLIKLI STANDART PUANI</a:t>
            </a:r>
            <a:br>
              <a:rPr lang="tr-T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824336"/>
            <a:ext cx="8229600" cy="67667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tr-TR" sz="2800" b="1" dirty="0">
                <a:solidFill>
                  <a:srgbClr val="002060"/>
                </a:solidFill>
              </a:rPr>
              <a:t>TASP = ASPT +ASPM + ASPF + ASPİNK + ASPD + ASPYD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673819"/>
            <a:ext cx="8229600" cy="11430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LİSEYE GEÇİŞ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half" idx="1"/>
          </p:nvPr>
        </p:nvSpPr>
        <p:spPr>
          <a:xfrm>
            <a:off x="467544" y="3789040"/>
            <a:ext cx="4038600" cy="108012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endParaRPr lang="tr-TR" sz="2800" b="1" dirty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tr-TR" b="1" dirty="0">
                <a:latin typeface="Calibri" pitchFamily="34" charset="0"/>
              </a:rPr>
              <a:t>Sınavla yerleştirme</a:t>
            </a:r>
          </a:p>
          <a:p>
            <a:endParaRPr lang="tr-TR" sz="2800" b="1" dirty="0">
              <a:latin typeface="Calibri" pitchFamily="34" charset="0"/>
            </a:endParaRPr>
          </a:p>
          <a:p>
            <a:endParaRPr lang="tr-TR" dirty="0">
              <a:latin typeface="Calibri" pitchFamily="34" charset="0"/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3789040"/>
            <a:ext cx="4038600" cy="108012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endParaRPr lang="tr-TR" b="1" dirty="0">
              <a:latin typeface="Calibri" pitchFamily="34" charset="0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tr-TR" b="1" dirty="0">
                <a:latin typeface="Calibri" pitchFamily="34" charset="0"/>
              </a:rPr>
              <a:t>Sınavsız Mahalli Yerleştirme</a:t>
            </a:r>
          </a:p>
          <a:p>
            <a:pPr marL="514350" indent="-514350">
              <a:buNone/>
            </a:pPr>
            <a:endParaRPr lang="tr-TR" dirty="0">
              <a:latin typeface="Calibri" pitchFamily="34" charset="0"/>
            </a:endParaRPr>
          </a:p>
        </p:txBody>
      </p:sp>
      <p:sp>
        <p:nvSpPr>
          <p:cNvPr id="20" name="19 Aşağı Ok"/>
          <p:cNvSpPr/>
          <p:nvPr/>
        </p:nvSpPr>
        <p:spPr>
          <a:xfrm>
            <a:off x="6300192" y="2378584"/>
            <a:ext cx="648072" cy="1122424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" name="20 Aşağı Ok"/>
          <p:cNvSpPr/>
          <p:nvPr/>
        </p:nvSpPr>
        <p:spPr>
          <a:xfrm>
            <a:off x="2123728" y="2378584"/>
            <a:ext cx="648072" cy="1122424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21508" name="Picture 4" descr="Kırmızı ve yeşil soru ve ünlem işareti vektör grafikler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1700808"/>
            <a:ext cx="2857500" cy="2009776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713582"/>
            <a:ext cx="8229600" cy="172819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tr-TR" b="1" dirty="0">
                <a:solidFill>
                  <a:srgbClr val="002060"/>
                </a:solidFill>
              </a:rPr>
              <a:t>				</a:t>
            </a:r>
            <a:r>
              <a:rPr lang="tr-TR" sz="2800" b="1" dirty="0">
                <a:solidFill>
                  <a:srgbClr val="002060"/>
                </a:solidFill>
              </a:rPr>
              <a:t>400X (TASP- EN KÜÇÜK TASP)</a:t>
            </a:r>
          </a:p>
          <a:p>
            <a:pPr>
              <a:buNone/>
            </a:pPr>
            <a:r>
              <a:rPr lang="tr-TR" b="1" dirty="0">
                <a:solidFill>
                  <a:srgbClr val="002060"/>
                </a:solidFill>
              </a:rPr>
              <a:t>MSP   =    </a:t>
            </a:r>
            <a:r>
              <a:rPr lang="tr-TR" sz="2800" b="1" dirty="0">
                <a:solidFill>
                  <a:srgbClr val="002060"/>
                </a:solidFill>
              </a:rPr>
              <a:t>100+  </a:t>
            </a:r>
            <a:r>
              <a:rPr lang="tr-TR" sz="2400" b="1" dirty="0">
                <a:solidFill>
                  <a:srgbClr val="002060"/>
                </a:solidFill>
              </a:rPr>
              <a:t>----------------------------------------------------------</a:t>
            </a:r>
          </a:p>
          <a:p>
            <a:pPr>
              <a:buNone/>
            </a:pPr>
            <a:r>
              <a:rPr lang="tr-TR" sz="2400" b="1" dirty="0">
                <a:solidFill>
                  <a:srgbClr val="002060"/>
                </a:solidFill>
              </a:rPr>
              <a:t>				</a:t>
            </a:r>
            <a:r>
              <a:rPr lang="tr-TR" sz="2800" b="1" dirty="0">
                <a:solidFill>
                  <a:srgbClr val="002060"/>
                </a:solidFill>
              </a:rPr>
              <a:t>EN BÜYÜK TASP-EN KÜÇÜK TASP</a:t>
            </a:r>
          </a:p>
        </p:txBody>
      </p:sp>
      <p:sp>
        <p:nvSpPr>
          <p:cNvPr id="7" name="6 Metin kutusu"/>
          <p:cNvSpPr txBox="1"/>
          <p:nvPr/>
        </p:nvSpPr>
        <p:spPr>
          <a:xfrm>
            <a:off x="2339752" y="3873822"/>
            <a:ext cx="4536504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100≤ MSP≥500</a:t>
            </a:r>
          </a:p>
        </p:txBody>
      </p:sp>
      <p:sp>
        <p:nvSpPr>
          <p:cNvPr id="4" name="3 Metin kutusu"/>
          <p:cNvSpPr txBox="1"/>
          <p:nvPr/>
        </p:nvSpPr>
        <p:spPr>
          <a:xfrm>
            <a:off x="566798" y="476672"/>
            <a:ext cx="80376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SONUNDA MERKEZİ SINAV PUANI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556792"/>
            <a:ext cx="9103057" cy="3379514"/>
          </a:xfrm>
        </p:spPr>
      </p:pic>
    </p:spTree>
    <p:extLst>
      <p:ext uri="{BB962C8B-B14F-4D97-AF65-F5344CB8AC3E}">
        <p14:creationId xmlns:p14="http://schemas.microsoft.com/office/powerpoint/2010/main" xmlns="" val="27795175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600" b="1" dirty="0">
                <a:solidFill>
                  <a:srgbClr val="C00000"/>
                </a:solidFill>
              </a:rPr>
              <a:t>SINAVIN UYGULANMASI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3384376"/>
          </a:xfrm>
        </p:spPr>
        <p:txBody>
          <a:bodyPr>
            <a:normAutofit/>
          </a:bodyPr>
          <a:lstStyle/>
          <a:p>
            <a:pPr marL="514350" indent="-514350">
              <a:buFont typeface="Wingdings" pitchFamily="2" charset="2"/>
              <a:buChar char="Ø"/>
            </a:pPr>
            <a:r>
              <a:rPr lang="tr-TR" b="1" dirty="0"/>
              <a:t>Sınav, çoktan seçmeli yani test olacak. </a:t>
            </a:r>
            <a:endParaRPr lang="tr-TR" b="1" u="sng" dirty="0"/>
          </a:p>
          <a:p>
            <a:pPr marL="514350" indent="-514350">
              <a:buFont typeface="Wingdings" pitchFamily="2" charset="2"/>
              <a:buChar char="Ø"/>
            </a:pPr>
            <a:r>
              <a:rPr lang="tr-TR" sz="2400" b="1" dirty="0"/>
              <a:t>SINAVDA  A, B, C, D OLMAK ÜZERE 4 KİTAPÇIK TÜRÜ OLACAK.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tr-TR" sz="2400" dirty="0"/>
              <a:t>Sorular,okuma,anlama ,kavrama ve muhakeme gücüne dayalı olacak.</a:t>
            </a:r>
          </a:p>
          <a:p>
            <a:endParaRPr lang="tr-TR" dirty="0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600" b="1" dirty="0">
                <a:solidFill>
                  <a:srgbClr val="C00000"/>
                </a:solidFill>
              </a:rPr>
              <a:t>SINAVIN UYGULANMASI 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2052138"/>
            <a:ext cx="8229600" cy="1152128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514350" indent="-514350">
              <a:buFont typeface="Wingdings" pitchFamily="2" charset="2"/>
              <a:buChar char="Ø"/>
            </a:pPr>
            <a:r>
              <a:rPr lang="tr-TR" b="1" dirty="0"/>
              <a:t>   Puan hesaplamada, okul notu esas </a:t>
            </a:r>
          </a:p>
          <a:p>
            <a:pPr marL="514350" indent="-514350">
              <a:buNone/>
            </a:pPr>
            <a:r>
              <a:rPr lang="tr-TR" b="1" dirty="0"/>
              <a:t>	   alınmayacak.</a:t>
            </a:r>
          </a:p>
        </p:txBody>
      </p:sp>
      <p:sp>
        <p:nvSpPr>
          <p:cNvPr id="4" name="3 Dikdörtgen"/>
          <p:cNvSpPr/>
          <p:nvPr/>
        </p:nvSpPr>
        <p:spPr>
          <a:xfrm>
            <a:off x="611560" y="3852337"/>
            <a:ext cx="5878711" cy="58477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514350" lvl="0" indent="-514350">
              <a:spcBef>
                <a:spcPct val="20000"/>
              </a:spcBef>
              <a:buFont typeface="Wingdings" pitchFamily="2" charset="2"/>
              <a:buChar char="Ø"/>
            </a:pPr>
            <a:r>
              <a:rPr lang="tr-TR" sz="3200" b="1" dirty="0">
                <a:solidFill>
                  <a:schemeClr val="bg1"/>
                </a:solidFill>
              </a:rPr>
              <a:t>3 yanlış 1 doğruyu götürecek.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EŞİTLİK DURUMUNDA…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>
              <a:buNone/>
            </a:pPr>
            <a:r>
              <a:rPr lang="tr-TR" dirty="0">
                <a:solidFill>
                  <a:srgbClr val="0070C0"/>
                </a:solidFill>
              </a:rPr>
              <a:t>MERKEZİ YERLEŞTİRME İÇİN;</a:t>
            </a:r>
          </a:p>
          <a:p>
            <a:r>
              <a:rPr lang="tr-TR" sz="2800" dirty="0"/>
              <a:t>Ortaokul başarı puanı(OBP) yüksek olana,</a:t>
            </a:r>
          </a:p>
          <a:p>
            <a:r>
              <a:rPr lang="tr-TR" sz="2800" dirty="0"/>
              <a:t>8,7,6.sınıflardaki YBP üstünlüğüne,</a:t>
            </a:r>
          </a:p>
          <a:p>
            <a:r>
              <a:rPr lang="tr-TR" sz="2800" dirty="0"/>
              <a:t>Özürsüz devamsızlık yapılan gün sayısı azlığına,</a:t>
            </a:r>
          </a:p>
          <a:p>
            <a:r>
              <a:rPr lang="tr-TR" sz="2800" dirty="0"/>
              <a:t>Tercih önceliğine bakılarak yerleştirilecek.</a:t>
            </a:r>
          </a:p>
          <a:p>
            <a:r>
              <a:rPr lang="tr-TR" sz="2800" dirty="0"/>
              <a:t>Doğum tarihine göre yaşı küçük olana,</a:t>
            </a:r>
          </a:p>
          <a:p>
            <a:pPr>
              <a:buNone/>
            </a:pPr>
            <a:endParaRPr lang="tr-TR" sz="2800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EŞİTLİK DURUMUNDA…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37444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>
                <a:solidFill>
                  <a:srgbClr val="0070C0"/>
                </a:solidFill>
              </a:rPr>
              <a:t>YEREL YERLEŞTİRME ,yapılırken </a:t>
            </a:r>
          </a:p>
          <a:p>
            <a:r>
              <a:rPr lang="tr-TR" sz="2800" dirty="0"/>
              <a:t>Öğrencilerin ikamet adresleri,okul başarı puanının üstünlüğü ve okula özürsüz devamsızlık yapılan gün sayısının azlığı kriterlerine göre yapılır.</a:t>
            </a:r>
          </a:p>
          <a:p>
            <a:r>
              <a:rPr lang="tr-TR" sz="2800" b="1" dirty="0"/>
              <a:t>FAKAT Değerlendirmede </a:t>
            </a:r>
            <a:r>
              <a:rPr lang="tr-TR" sz="2800" b="1" dirty="0">
                <a:solidFill>
                  <a:srgbClr val="FF0000"/>
                </a:solidFill>
              </a:rPr>
              <a:t>EŞİTLİK olursa;</a:t>
            </a:r>
          </a:p>
          <a:p>
            <a:r>
              <a:rPr lang="tr-TR" sz="2800" dirty="0"/>
              <a:t>Sırasıyla; 8,7 ve 6.sınıf yılsonu başarı puanına bakılarak yerleştirme yapılır.</a:t>
            </a:r>
          </a:p>
          <a:p>
            <a:pPr>
              <a:buNone/>
            </a:pPr>
            <a:endParaRPr lang="tr-TR" sz="2800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C00000"/>
                </a:solidFill>
              </a:rPr>
              <a:t>ÖZEL YABANCI OKULLAR</a:t>
            </a:r>
          </a:p>
        </p:txBody>
      </p:sp>
      <p:sp>
        <p:nvSpPr>
          <p:cNvPr id="6" name="5 Metin kutusu"/>
          <p:cNvSpPr txBox="1"/>
          <p:nvPr/>
        </p:nvSpPr>
        <p:spPr>
          <a:xfrm>
            <a:off x="1403648" y="1124744"/>
            <a:ext cx="633670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ROBERT LİSESİ (KIZ)			479</a:t>
            </a:r>
          </a:p>
          <a:p>
            <a:r>
              <a:rPr lang="tr-TR" dirty="0"/>
              <a:t>ROBERT LİSESİ(ERKEK)		479</a:t>
            </a:r>
          </a:p>
          <a:p>
            <a:r>
              <a:rPr lang="tr-TR" dirty="0"/>
              <a:t>ALMAN LİSESİ			470</a:t>
            </a:r>
          </a:p>
          <a:p>
            <a:r>
              <a:rPr lang="tr-TR" dirty="0"/>
              <a:t>ÜSKÜDAR AMERİKAN(KIZ)		470</a:t>
            </a:r>
          </a:p>
          <a:p>
            <a:r>
              <a:rPr lang="tr-TR" dirty="0"/>
              <a:t>ÜSKÜDAR  AMERİKAN(ERKEK)	470</a:t>
            </a:r>
          </a:p>
          <a:p>
            <a:r>
              <a:rPr lang="tr-TR" dirty="0"/>
              <a:t>ST.GEORG AVUTURYA LİSESİ		430</a:t>
            </a:r>
          </a:p>
          <a:p>
            <a:r>
              <a:rPr lang="tr-TR" dirty="0"/>
              <a:t>ST.JOSEPH FR. LİSESİ		456</a:t>
            </a:r>
          </a:p>
          <a:p>
            <a:r>
              <a:rPr lang="tr-TR" dirty="0"/>
              <a:t>ST.G.AVUSTURYA TİC. LİSESİ		420</a:t>
            </a:r>
          </a:p>
          <a:p>
            <a:r>
              <a:rPr lang="tr-TR" dirty="0"/>
              <a:t>NOTRE DAME DE SİON		446</a:t>
            </a:r>
          </a:p>
          <a:p>
            <a:r>
              <a:rPr lang="tr-TR" dirty="0"/>
              <a:t>ST.PULCHERİE FR. LİSESİ		436</a:t>
            </a:r>
          </a:p>
          <a:p>
            <a:r>
              <a:rPr lang="tr-TR" dirty="0"/>
              <a:t>İTALYAN LİSESİ			425</a:t>
            </a:r>
          </a:p>
          <a:p>
            <a:r>
              <a:rPr lang="tr-TR" dirty="0"/>
              <a:t>ST.BENOİT FR. LİSESİ		439</a:t>
            </a:r>
          </a:p>
          <a:p>
            <a:r>
              <a:rPr lang="tr-TR" dirty="0"/>
              <a:t>ST.MİCHEL FR. LİSESİ		434</a:t>
            </a:r>
          </a:p>
          <a:p>
            <a:r>
              <a:rPr lang="tr-TR" dirty="0"/>
              <a:t>GALİLEO GALİLEİ İTALYAN LİSESİ	425</a:t>
            </a:r>
          </a:p>
          <a:p>
            <a:endParaRPr lang="tr-TR" dirty="0"/>
          </a:p>
        </p:txBody>
      </p:sp>
      <p:sp>
        <p:nvSpPr>
          <p:cNvPr id="15" name="14 Metin kutusu"/>
          <p:cNvSpPr txBox="1"/>
          <p:nvPr/>
        </p:nvSpPr>
        <p:spPr>
          <a:xfrm>
            <a:off x="6372200" y="3717032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solidFill>
                  <a:srgbClr val="C00000"/>
                </a:solidFill>
              </a:rPr>
              <a:t>NOT:</a:t>
            </a:r>
            <a:r>
              <a:rPr lang="tr-TR" dirty="0"/>
              <a:t> </a:t>
            </a:r>
            <a:r>
              <a:rPr lang="tr-TR" dirty="0">
                <a:solidFill>
                  <a:srgbClr val="00B050"/>
                </a:solidFill>
              </a:rPr>
              <a:t>TÜM ÖZEL OKULLAR   MERKEZİ SINAV PUANINA GÖRE ÖĞRENCİ ALDI.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C00000"/>
                </a:solidFill>
              </a:rPr>
              <a:t>NOT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LGS BAŞVURU VE UYGULAMA KILAVUZU </a:t>
            </a:r>
            <a:r>
              <a:rPr lang="tr-TR" dirty="0">
                <a:latin typeface="Consolas" panose="020B0609020204030204" pitchFamily="49" charset="0"/>
              </a:rPr>
              <a:t>NİSAN AYINDA YAYINLANACAK,WEB SAYFAMIZDA PAYLAŞACAĞIZ. </a:t>
            </a:r>
          </a:p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  <a:latin typeface="Consolas" panose="020B0609020204030204" pitchFamily="49" charset="0"/>
              </a:rPr>
              <a:t>LGS TERCİH VE YERLEŞTİRME KILAVUZU</a:t>
            </a:r>
            <a:r>
              <a:rPr lang="tr-TR" dirty="0">
                <a:latin typeface="Consolas" panose="020B0609020204030204" pitchFamily="49" charset="0"/>
              </a:rPr>
              <a:t> HAZİRAN AYINDA YAYINLANACAK.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59632" y="1484784"/>
            <a:ext cx="6768752" cy="2088232"/>
          </a:xfrm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  <a:softEdge rad="127000"/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MERKEZİ SINAV (LGS)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3568" y="1124744"/>
            <a:ext cx="7797552" cy="1143000"/>
          </a:xfrm>
          <a:effectLst>
            <a:glow rad="1397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600" b="1" dirty="0">
                <a:solidFill>
                  <a:srgbClr val="C00000"/>
                </a:solidFill>
              </a:rPr>
              <a:t>SINAVIN TEMEL FELSEFESİ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27584" y="3284984"/>
            <a:ext cx="7416824" cy="864096"/>
          </a:xfrm>
          <a:effectLst>
            <a:glow rad="1397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  <a:softEdge rad="3175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buNone/>
            </a:pPr>
            <a:r>
              <a:rPr lang="tr-TR" b="1" dirty="0"/>
              <a:t>SINAVA, İSTEYEN ÖĞRENCİNİN GİRMESİ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2088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tr-TR" sz="4000" b="1" i="1" dirty="0"/>
              <a:t>2019 LGS de 565 öğrenci 500 tam puan yaptı</a:t>
            </a:r>
            <a:r>
              <a:rPr lang="tr-TR" dirty="0"/>
              <a:t>.</a:t>
            </a:r>
          </a:p>
          <a:p>
            <a:pPr lvl="0"/>
            <a:r>
              <a:rPr lang="tr-TR" sz="4000" b="1" i="1" dirty="0">
                <a:solidFill>
                  <a:prstClr val="black"/>
                </a:solidFill>
              </a:rPr>
              <a:t>2020 LGS de 181 öğrenci 500 tam puan,</a:t>
            </a:r>
          </a:p>
          <a:p>
            <a:endParaRPr lang="tr-TR" dirty="0"/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r-TR" sz="3600" b="1" dirty="0">
                <a:solidFill>
                  <a:srgbClr val="C00000"/>
                </a:solidFill>
              </a:rPr>
              <a:t>2020 LGS KARNESİ</a:t>
            </a:r>
          </a:p>
        </p:txBody>
      </p:sp>
    </p:spTree>
    <p:extLst>
      <p:ext uri="{BB962C8B-B14F-4D97-AF65-F5344CB8AC3E}">
        <p14:creationId xmlns:p14="http://schemas.microsoft.com/office/powerpoint/2010/main" xmlns="" val="2755636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SINAVIN KAPSAMI</a:t>
            </a:r>
            <a:endParaRPr lang="tr-TR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248473"/>
          </a:xfrm>
        </p:spPr>
        <p:txBody>
          <a:bodyPr/>
          <a:lstStyle/>
          <a:p>
            <a:pPr marL="514350" indent="-514350">
              <a:buNone/>
            </a:pPr>
            <a:r>
              <a:rPr lang="tr-TR" b="1" dirty="0"/>
              <a:t>                     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tr-TR" b="1" dirty="0"/>
              <a:t>SINAV , SÖZEL BÖLÜM VE SAYISAL BÖLÜM OLMAK ÜZERE İKİ OTURUM,İKİ AYRI KİTAPÇIK VE İKİ AYRI OPTİK CEVAP FORMU İLE TEK GÜNDE GERÇEKLEŞİYOR.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tr-TR" b="1" dirty="0"/>
              <a:t>İKİ SINAV ARASINDA 45 </a:t>
            </a:r>
            <a:r>
              <a:rPr lang="tr-TR" b="1" dirty="0" err="1"/>
              <a:t>dk</a:t>
            </a:r>
            <a:r>
              <a:rPr lang="tr-TR" b="1" dirty="0"/>
              <a:t> ARA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tr-TR" b="1" dirty="0">
                <a:solidFill>
                  <a:srgbClr val="C00000"/>
                </a:solidFill>
              </a:rPr>
              <a:t>Hangi dersten kaç soru sorulacak ?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3600401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tr-TR" b="1" dirty="0"/>
              <a:t>Türkçe </a:t>
            </a:r>
            <a:r>
              <a:rPr lang="tr-TR" b="1" dirty="0">
                <a:solidFill>
                  <a:srgbClr val="C00000"/>
                </a:solidFill>
              </a:rPr>
              <a:t>(20 soru)</a:t>
            </a:r>
          </a:p>
          <a:p>
            <a:pPr>
              <a:buFont typeface="Wingdings" pitchFamily="2" charset="2"/>
              <a:buChar char="Ø"/>
            </a:pPr>
            <a:r>
              <a:rPr lang="tr-TR" b="1" dirty="0"/>
              <a:t>Matematik </a:t>
            </a:r>
            <a:r>
              <a:rPr lang="tr-TR" b="1" dirty="0">
                <a:solidFill>
                  <a:srgbClr val="C00000"/>
                </a:solidFill>
              </a:rPr>
              <a:t>(20 soru)</a:t>
            </a:r>
          </a:p>
          <a:p>
            <a:pPr>
              <a:buFont typeface="Wingdings" pitchFamily="2" charset="2"/>
              <a:buChar char="Ø"/>
            </a:pPr>
            <a:r>
              <a:rPr lang="tr-TR" b="1" dirty="0"/>
              <a:t>Fen Bilimleri  </a:t>
            </a:r>
            <a:r>
              <a:rPr lang="tr-TR" b="1" dirty="0">
                <a:solidFill>
                  <a:srgbClr val="C00000"/>
                </a:solidFill>
              </a:rPr>
              <a:t>(20 soru)                           90 soru</a:t>
            </a:r>
          </a:p>
          <a:p>
            <a:pPr>
              <a:buFont typeface="Wingdings" pitchFamily="2" charset="2"/>
              <a:buChar char="Ø"/>
            </a:pPr>
            <a:r>
              <a:rPr lang="tr-TR" b="1" dirty="0"/>
              <a:t>T.C İnkılap Tarihi </a:t>
            </a:r>
            <a:r>
              <a:rPr lang="tr-TR" b="1" dirty="0">
                <a:solidFill>
                  <a:srgbClr val="C00000"/>
                </a:solidFill>
              </a:rPr>
              <a:t>(10 soru)                      </a:t>
            </a:r>
          </a:p>
          <a:p>
            <a:pPr>
              <a:buFont typeface="Wingdings" pitchFamily="2" charset="2"/>
              <a:buChar char="Ø"/>
            </a:pPr>
            <a:r>
              <a:rPr lang="tr-TR" b="1" dirty="0"/>
              <a:t>Din Kültürü  </a:t>
            </a:r>
            <a:r>
              <a:rPr lang="tr-TR" b="1" dirty="0">
                <a:solidFill>
                  <a:srgbClr val="C00000"/>
                </a:solidFill>
              </a:rPr>
              <a:t>(10 soru)</a:t>
            </a:r>
          </a:p>
          <a:p>
            <a:pPr>
              <a:buFont typeface="Wingdings" pitchFamily="2" charset="2"/>
              <a:buChar char="Ø"/>
            </a:pPr>
            <a:r>
              <a:rPr lang="tr-TR" b="1" dirty="0"/>
              <a:t>İngilizce </a:t>
            </a:r>
            <a:r>
              <a:rPr lang="tr-TR" b="1" dirty="0">
                <a:solidFill>
                  <a:srgbClr val="C00000"/>
                </a:solidFill>
              </a:rPr>
              <a:t>(10 soru)</a:t>
            </a:r>
          </a:p>
          <a:p>
            <a:pPr>
              <a:buNone/>
            </a:pPr>
            <a:r>
              <a:rPr lang="tr-TR" b="1" dirty="0">
                <a:solidFill>
                  <a:srgbClr val="C00000"/>
                </a:solidFill>
              </a:rPr>
              <a:t>                                           </a:t>
            </a:r>
            <a:endParaRPr lang="tr-TR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7 Sağ Ayraç"/>
          <p:cNvSpPr/>
          <p:nvPr/>
        </p:nvSpPr>
        <p:spPr>
          <a:xfrm>
            <a:off x="4644008" y="1412776"/>
            <a:ext cx="2016224" cy="3096344"/>
          </a:xfrm>
          <a:prstGeom prst="rightBrace">
            <a:avLst>
              <a:gd name="adj1" fmla="val 8333"/>
              <a:gd name="adj2" fmla="val 4693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SINAVIN KAPSAMI</a:t>
            </a:r>
            <a:endParaRPr lang="tr-TR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3960441"/>
          </a:xfrm>
        </p:spPr>
        <p:txBody>
          <a:bodyPr/>
          <a:lstStyle/>
          <a:p>
            <a:pPr marL="514350" indent="-514350">
              <a:buNone/>
            </a:pPr>
            <a:r>
              <a:rPr lang="tr-TR" b="1" dirty="0"/>
              <a:t>                     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tr-TR" b="1" dirty="0"/>
              <a:t>SINAV HAZİRAN AYININ İLK CUMARTESİ GÜNÜ GERÇEKLEŞİYOR.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tr-TR" b="1" dirty="0"/>
              <a:t>SINAV SORULARI 8.SINIF KONULARINI KAPSIYOR.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</p:nvPr>
        </p:nvGraphicFramePr>
        <p:xfrm>
          <a:off x="1331640" y="836710"/>
          <a:ext cx="6048671" cy="3931862"/>
        </p:xfrm>
        <a:graphic>
          <a:graphicData uri="http://schemas.openxmlformats.org/drawingml/2006/table">
            <a:tbl>
              <a:tblPr/>
              <a:tblGrid>
                <a:gridCol w="41203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282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1422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BİRİNCİ BÖLÜM SÖZEL ALAN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859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ALT TESTLER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SORU SAYISI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1410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TÜRKÇE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6480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T.C. İNKILAP TARİHİ VE ATATÜRKÇÜLÜK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88874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DİN KÜLTÜRÜ VE AHLAK BİLGİSİ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88874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YABANCI DİL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26199">
                <a:tc>
                  <a:txBody>
                    <a:bodyPr/>
                    <a:lstStyle/>
                    <a:p>
                      <a:pPr algn="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TOPLAM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5377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32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75 DAKİKA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3268</TotalTime>
  <Words>466</Words>
  <Application>Microsoft Office PowerPoint</Application>
  <PresentationFormat>Ekran Gösterisi (4:3)</PresentationFormat>
  <Paragraphs>148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28" baseType="lpstr">
      <vt:lpstr>Ofis Teması</vt:lpstr>
      <vt:lpstr>Slayt 1</vt:lpstr>
      <vt:lpstr>LİSEYE GEÇİŞ</vt:lpstr>
      <vt:lpstr>MERKEZİ SINAV (LGS)</vt:lpstr>
      <vt:lpstr>SINAVIN TEMEL FELSEFESİ</vt:lpstr>
      <vt:lpstr>2020 LGS KARNESİ</vt:lpstr>
      <vt:lpstr>SINAVIN KAPSAMI</vt:lpstr>
      <vt:lpstr>Hangi dersten kaç soru sorulacak ?</vt:lpstr>
      <vt:lpstr>SINAVIN KAPSAMI</vt:lpstr>
      <vt:lpstr>Slayt 9</vt:lpstr>
      <vt:lpstr>Slayt 10</vt:lpstr>
      <vt:lpstr>Slayt 11</vt:lpstr>
      <vt:lpstr>Slayt 12</vt:lpstr>
      <vt:lpstr>Slayt 13</vt:lpstr>
      <vt:lpstr>Slayt 14</vt:lpstr>
      <vt:lpstr>Slayt 15</vt:lpstr>
      <vt:lpstr> HER DERSİN NETİ </vt:lpstr>
      <vt:lpstr>HER DERSİN STANDART PUANI</vt:lpstr>
      <vt:lpstr>HER DERSİN AĞIRLIKLI STANDART PUANI</vt:lpstr>
      <vt:lpstr>  TOPLAM AĞIRLIKLI STANDART PUANI  </vt:lpstr>
      <vt:lpstr>Slayt 20</vt:lpstr>
      <vt:lpstr>Slayt 21</vt:lpstr>
      <vt:lpstr>SINAVIN UYGULANMASI</vt:lpstr>
      <vt:lpstr>SINAVIN UYGULANMASI </vt:lpstr>
      <vt:lpstr>EŞİTLİK DURUMUNDA…</vt:lpstr>
      <vt:lpstr>EŞİTLİK DURUMUNDA…</vt:lpstr>
      <vt:lpstr>ÖZEL YABANCI OKULLAR</vt:lpstr>
      <vt:lpstr>NOT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gunseli</dc:creator>
  <cp:lastModifiedBy>gulayakdemir</cp:lastModifiedBy>
  <cp:revision>243</cp:revision>
  <dcterms:created xsi:type="dcterms:W3CDTF">2019-09-03T06:18:52Z</dcterms:created>
  <dcterms:modified xsi:type="dcterms:W3CDTF">2020-11-02T07:44:55Z</dcterms:modified>
</cp:coreProperties>
</file>